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7" r:id="rId4"/>
    <p:sldId id="258" r:id="rId5"/>
    <p:sldId id="259" r:id="rId6"/>
    <p:sldId id="281" r:id="rId7"/>
    <p:sldId id="282" r:id="rId8"/>
    <p:sldId id="283" r:id="rId9"/>
    <p:sldId id="260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5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4C5B0-5815-9147-A4CB-3031D53383CD}" type="datetimeFigureOut">
              <a:rPr lang="fr-FR" smtClean="0"/>
              <a:t>5/03/16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7B32-69D8-0242-905D-2C1F9D6FB0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9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5535" indent="-275206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00823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1153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81482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21811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62141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2470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42799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D3FC7-A7D5-444E-8DB0-EC4E3C0CEEE2}" type="slidenum">
              <a:rPr lang="fr-FR" sz="1200" i="0"/>
              <a:pPr/>
              <a:t>6</a:t>
            </a:fld>
            <a:endParaRPr lang="fr-FR" sz="120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15535" indent="-275206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00823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1153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81482" indent="-220165" defTabSz="882188"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21811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62141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02470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42799" indent="-220165" algn="r" defTabSz="882188" eaLnBrk="0" fontAlgn="base" hangingPunct="0">
              <a:spcBef>
                <a:spcPct val="0"/>
              </a:spcBef>
              <a:spcAft>
                <a:spcPct val="0"/>
              </a:spcAft>
              <a:defRPr sz="31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418525-E26C-A246-9088-3C805A2C0DC5}" type="slidenum">
              <a:rPr lang="fr-FR" sz="1200" i="0"/>
              <a:pPr/>
              <a:t>12</a:t>
            </a:fld>
            <a:endParaRPr lang="fr-FR" sz="1200" i="0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>
                <a:latin typeface="Times New Roman" charset="0"/>
                <a:ea typeface="ＭＳ Ｐゴシック" charset="0"/>
                <a:cs typeface="ＭＳ Ｐゴシック" charset="0"/>
              </a:rPr>
              <a:t>Dia 2</a:t>
            </a:r>
          </a:p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7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44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3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8E42E-6521-7543-B9C8-63F5315EB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9864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5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3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02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00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07C8-2F6F-244A-A914-67EFF364F25A}" type="datetimeFigureOut">
              <a:rPr lang="fr-FR" smtClean="0"/>
              <a:t>5/03/16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DE72-B618-5A41-9A09-CBC8C3722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250825" y="5070475"/>
            <a:ext cx="8642350" cy="156966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Minimal impairment of thyroid function is an important risk factor for </a:t>
            </a:r>
            <a:r>
              <a:rPr lang="en-US" sz="32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coronary artery disease</a:t>
            </a:r>
            <a:r>
              <a:rPr lang="en-US" sz="32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in women.</a:t>
            </a:r>
            <a:endParaRPr lang="fr-FR" sz="3200" b="1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09571" name="Picture 3" descr="46-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642350" cy="4752975"/>
          </a:xfrm>
          <a:noFill/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6629400" y="250825"/>
            <a:ext cx="2286000" cy="1373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CORONARY</a:t>
            </a:r>
          </a:p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ARTERY</a:t>
            </a:r>
          </a:p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DISEASE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" descr="16343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0676" name="Rectangle 4"/>
          <p:cNvSpPr>
            <a:spLocks noChangeArrowheads="1"/>
          </p:cNvSpPr>
          <p:nvPr/>
        </p:nvSpPr>
        <p:spPr bwMode="auto">
          <a:xfrm>
            <a:off x="3892550" y="620713"/>
            <a:ext cx="5002213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HYPERCHOLESTEROLEMIA</a:t>
            </a:r>
          </a:p>
        </p:txBody>
      </p:sp>
      <p:sp>
        <p:nvSpPr>
          <p:cNvPr id="1180679" name="Rectangle 7"/>
          <p:cNvSpPr>
            <a:spLocks noChangeArrowheads="1"/>
          </p:cNvSpPr>
          <p:nvPr/>
        </p:nvSpPr>
        <p:spPr bwMode="auto">
          <a:xfrm>
            <a:off x="250825" y="2439988"/>
            <a:ext cx="8642350" cy="42037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sz="35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OBJECTIVE: It is uncertain whether subclinical hypothyroidism (SCH) is associated with </a:t>
            </a:r>
            <a:r>
              <a:rPr lang="en-US" sz="35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hypercholesterolemia</a:t>
            </a:r>
            <a:r>
              <a:rPr lang="en-US" sz="35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35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CONCLUSION: SCH is associated with </a:t>
            </a:r>
            <a:r>
              <a:rPr lang="en-US" sz="35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increased serum LDL-C concentrations</a:t>
            </a:r>
            <a:r>
              <a:rPr lang="en-US" sz="35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which is significant after adjustment for age, age</a:t>
            </a:r>
            <a:r>
              <a:rPr lang="en-US" sz="3500" b="1" i="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5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and sex.</a:t>
            </a:r>
          </a:p>
        </p:txBody>
      </p:sp>
    </p:spTree>
    <p:extLst>
      <p:ext uri="{BB962C8B-B14F-4D97-AF65-F5344CB8AC3E}">
        <p14:creationId xmlns:p14="http://schemas.microsoft.com/office/powerpoint/2010/main" val="259071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 descr="10956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100"/>
            <a:ext cx="86423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5794" name="Rectangle 2"/>
          <p:cNvSpPr>
            <a:spLocks noChangeArrowheads="1"/>
          </p:cNvSpPr>
          <p:nvPr/>
        </p:nvSpPr>
        <p:spPr bwMode="auto">
          <a:xfrm>
            <a:off x="4140200" y="533400"/>
            <a:ext cx="4754563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HYPERTRIGLYCERIDEMIA</a:t>
            </a:r>
          </a:p>
        </p:txBody>
      </p:sp>
      <p:sp>
        <p:nvSpPr>
          <p:cNvPr id="1185797" name="Rectangle 5"/>
          <p:cNvSpPr>
            <a:spLocks noChangeArrowheads="1"/>
          </p:cNvSpPr>
          <p:nvPr/>
        </p:nvSpPr>
        <p:spPr bwMode="auto">
          <a:xfrm>
            <a:off x="250825" y="2349500"/>
            <a:ext cx="8642350" cy="43497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1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Carnitine palmitoyl transferase I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(</a:t>
            </a:r>
            <a:r>
              <a:rPr lang="en-US" sz="31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CPT-I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 catalyzes the transfer of long chain fatty acyl groups from CoA to carnitine for translocation across the mitochondrial inner membrane. CPT-I alpha is a key regulatory enzyme in the oxidation of fatty acids in the liver. Here, we examine the mechanisms by which </a:t>
            </a:r>
            <a:r>
              <a:rPr lang="en-US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thyroid hormone 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</a:t>
            </a:r>
            <a:r>
              <a:rPr lang="en-US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T3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r>
              <a:rPr lang="en-US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stimulates CPT-I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alpha </a:t>
            </a:r>
            <a:r>
              <a:rPr lang="en-US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 expression</a:t>
            </a:r>
            <a:r>
              <a:rPr lang="en-US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74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4724400" y="4724400"/>
            <a:ext cx="1676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 i="0">
              <a:solidFill>
                <a:srgbClr val="000066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514600" y="533400"/>
            <a:ext cx="533400" cy="6019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257800" y="495300"/>
            <a:ext cx="533400" cy="6019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1981200" y="4724400"/>
            <a:ext cx="1676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 i="0">
              <a:solidFill>
                <a:srgbClr val="000066"/>
              </a:solidFill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016125" y="4672013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Outer</a:t>
            </a:r>
          </a:p>
          <a:p>
            <a:pPr algn="ctr" eaLnBrk="1" hangingPunct="1"/>
            <a:r>
              <a:rPr lang="en-US" sz="2000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membrane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4759325" y="4672013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Inner</a:t>
            </a:r>
          </a:p>
          <a:p>
            <a:pPr algn="ctr" eaLnBrk="1" hangingPunct="1"/>
            <a:r>
              <a:rPr lang="en-US" sz="2000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membrane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30213" y="1233488"/>
            <a:ext cx="177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Carnitine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288213" y="2133600"/>
            <a:ext cx="177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Carnitine</a:t>
            </a: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H="1">
            <a:off x="2209800" y="1524000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795" name="Arc 11"/>
          <p:cNvSpPr>
            <a:spLocks/>
          </p:cNvSpPr>
          <p:nvPr/>
        </p:nvSpPr>
        <p:spPr bwMode="auto">
          <a:xfrm>
            <a:off x="7391400" y="1524000"/>
            <a:ext cx="7620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796" name="Arc 12"/>
          <p:cNvSpPr>
            <a:spLocks/>
          </p:cNvSpPr>
          <p:nvPr/>
        </p:nvSpPr>
        <p:spPr bwMode="auto">
          <a:xfrm flipH="1" flipV="1">
            <a:off x="6346825" y="2133600"/>
            <a:ext cx="1804988" cy="1600200"/>
          </a:xfrm>
          <a:custGeom>
            <a:avLst/>
            <a:gdLst>
              <a:gd name="T0" fmla="*/ 0 w 38282"/>
              <a:gd name="T1" fmla="*/ 2147483647 h 21600"/>
              <a:gd name="T2" fmla="*/ 2147483647 w 38282"/>
              <a:gd name="T3" fmla="*/ 2147483647 h 21600"/>
              <a:gd name="T4" fmla="*/ 2147483647 w 38282"/>
              <a:gd name="T5" fmla="*/ 2147483647 h 21600"/>
              <a:gd name="T6" fmla="*/ 0 60000 65536"/>
              <a:gd name="T7" fmla="*/ 0 60000 65536"/>
              <a:gd name="T8" fmla="*/ 0 60000 65536"/>
              <a:gd name="T9" fmla="*/ 0 w 38282"/>
              <a:gd name="T10" fmla="*/ 0 h 21600"/>
              <a:gd name="T11" fmla="*/ 38282 w 382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2" h="21600" fill="none" extrusionOk="0">
                <a:moveTo>
                  <a:pt x="0" y="14761"/>
                </a:moveTo>
                <a:cubicBezTo>
                  <a:pt x="2942" y="5945"/>
                  <a:pt x="11194" y="-1"/>
                  <a:pt x="20489" y="-1"/>
                </a:cubicBezTo>
                <a:cubicBezTo>
                  <a:pt x="27597" y="-1"/>
                  <a:pt x="34251" y="3497"/>
                  <a:pt x="38282" y="9353"/>
                </a:cubicBezTo>
              </a:path>
              <a:path w="38282" h="21600" stroke="0" extrusionOk="0">
                <a:moveTo>
                  <a:pt x="0" y="14761"/>
                </a:moveTo>
                <a:cubicBezTo>
                  <a:pt x="2942" y="5945"/>
                  <a:pt x="11194" y="-1"/>
                  <a:pt x="20489" y="-1"/>
                </a:cubicBezTo>
                <a:cubicBezTo>
                  <a:pt x="27597" y="-1"/>
                  <a:pt x="34251" y="3497"/>
                  <a:pt x="38282" y="9353"/>
                </a:cubicBezTo>
                <a:lnTo>
                  <a:pt x="20489" y="21600"/>
                </a:lnTo>
                <a:lnTo>
                  <a:pt x="0" y="1476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915025" y="2770188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CoA-SH</a:t>
            </a:r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5791200" y="3505200"/>
            <a:ext cx="1066800" cy="609600"/>
          </a:xfrm>
          <a:prstGeom prst="ellipse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5029200" y="1524000"/>
            <a:ext cx="914400" cy="19812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5892800" y="2224088"/>
            <a:ext cx="127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>
                <a:solidFill>
                  <a:srgbClr val="000066"/>
                </a:solidFill>
                <a:latin typeface="Arial Black" charset="0"/>
                <a:cs typeface="Times New Roman" charset="0"/>
              </a:rPr>
              <a:t>CACT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5929313" y="4068763"/>
            <a:ext cx="1370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>
                <a:solidFill>
                  <a:srgbClr val="000066"/>
                </a:solidFill>
                <a:latin typeface="Arial Black" charset="0"/>
                <a:cs typeface="Times New Roman" charset="0"/>
              </a:rPr>
              <a:t>CPT II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7716838" y="4294188"/>
            <a:ext cx="113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Long chain</a:t>
            </a:r>
          </a:p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Acyl-CoA</a:t>
            </a:r>
          </a:p>
        </p:txBody>
      </p:sp>
      <p:sp>
        <p:nvSpPr>
          <p:cNvPr id="118803" name="Arc 19"/>
          <p:cNvSpPr>
            <a:spLocks/>
          </p:cNvSpPr>
          <p:nvPr/>
        </p:nvSpPr>
        <p:spPr bwMode="auto">
          <a:xfrm>
            <a:off x="7315200" y="3733800"/>
            <a:ext cx="9906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8516" name="Rectangle 20"/>
          <p:cNvSpPr>
            <a:spLocks noChangeArrowheads="1"/>
          </p:cNvSpPr>
          <p:nvPr/>
        </p:nvSpPr>
        <p:spPr bwMode="auto">
          <a:xfrm>
            <a:off x="5959475" y="5334000"/>
            <a:ext cx="150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i="0" u="sng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Times New Roman" charset="0"/>
                <a:cs typeface="Times New Roman" charset="0"/>
              </a:rPr>
              <a:t>CACT</a:t>
            </a:r>
            <a:r>
              <a:rPr lang="en-US" sz="2800" b="1" i="0">
                <a:solidFill>
                  <a:srgbClr val="000066"/>
                </a:solidFill>
                <a:latin typeface="Arial Black" charset="0"/>
                <a:ea typeface="Times New Roman" charset="0"/>
                <a:cs typeface="Times New Roman" charset="0"/>
              </a:rPr>
              <a:t> :</a:t>
            </a: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6011863" y="6019800"/>
            <a:ext cx="160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 u="sng">
                <a:solidFill>
                  <a:srgbClr val="000066"/>
                </a:solidFill>
                <a:latin typeface="Arial Black" charset="0"/>
                <a:cs typeface="Times New Roman" charset="0"/>
              </a:rPr>
              <a:t>CPT II</a:t>
            </a:r>
            <a:r>
              <a:rPr lang="en-US" sz="2800" b="1" i="0">
                <a:solidFill>
                  <a:srgbClr val="000066"/>
                </a:solidFill>
                <a:latin typeface="Arial Black" charset="0"/>
                <a:cs typeface="Times New Roman" charset="0"/>
              </a:rPr>
              <a:t> :</a:t>
            </a: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5956300" y="5715000"/>
            <a:ext cx="319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carnitine acylcarnitine translocase</a:t>
            </a: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6003925" y="6400800"/>
            <a:ext cx="299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carnitine palmitoyl transferase II</a:t>
            </a:r>
          </a:p>
        </p:txBody>
      </p:sp>
      <p:sp>
        <p:nvSpPr>
          <p:cNvPr id="118808" name="Oval 24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ellipse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AutoShape 25"/>
          <p:cNvSpPr>
            <a:spLocks noChangeArrowheads="1"/>
          </p:cNvSpPr>
          <p:nvPr/>
        </p:nvSpPr>
        <p:spPr bwMode="auto">
          <a:xfrm rot="5314895">
            <a:off x="2512219" y="2420144"/>
            <a:ext cx="611188" cy="914400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Arc 26"/>
          <p:cNvSpPr>
            <a:spLocks/>
          </p:cNvSpPr>
          <p:nvPr/>
        </p:nvSpPr>
        <p:spPr bwMode="auto">
          <a:xfrm flipH="1" flipV="1">
            <a:off x="990600" y="1633538"/>
            <a:ext cx="1019175" cy="2405062"/>
          </a:xfrm>
          <a:custGeom>
            <a:avLst/>
            <a:gdLst>
              <a:gd name="T0" fmla="*/ 2147483647 w 21600"/>
              <a:gd name="T1" fmla="*/ 2147483647 h 32476"/>
              <a:gd name="T2" fmla="*/ 2147483647 w 21600"/>
              <a:gd name="T3" fmla="*/ 0 h 32476"/>
              <a:gd name="T4" fmla="*/ 2147483647 w 21600"/>
              <a:gd name="T5" fmla="*/ 2147483647 h 32476"/>
              <a:gd name="T6" fmla="*/ 0 60000 65536"/>
              <a:gd name="T7" fmla="*/ 0 60000 65536"/>
              <a:gd name="T8" fmla="*/ 0 60000 65536"/>
              <a:gd name="T9" fmla="*/ 0 w 21600"/>
              <a:gd name="T10" fmla="*/ 0 h 32476"/>
              <a:gd name="T11" fmla="*/ 21600 w 21600"/>
              <a:gd name="T12" fmla="*/ 32476 h 32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476" fill="none" extrusionOk="0">
                <a:moveTo>
                  <a:pt x="6736" y="32475"/>
                </a:moveTo>
                <a:cubicBezTo>
                  <a:pt x="2435" y="28396"/>
                  <a:pt x="0" y="22730"/>
                  <a:pt x="0" y="16803"/>
                </a:cubicBezTo>
                <a:cubicBezTo>
                  <a:pt x="0" y="10276"/>
                  <a:pt x="2950" y="4100"/>
                  <a:pt x="8027" y="-1"/>
                </a:cubicBezTo>
              </a:path>
              <a:path w="21600" h="32476" stroke="0" extrusionOk="0">
                <a:moveTo>
                  <a:pt x="6736" y="32475"/>
                </a:moveTo>
                <a:cubicBezTo>
                  <a:pt x="2435" y="28396"/>
                  <a:pt x="0" y="22730"/>
                  <a:pt x="0" y="16803"/>
                </a:cubicBezTo>
                <a:cubicBezTo>
                  <a:pt x="0" y="10276"/>
                  <a:pt x="2950" y="4100"/>
                  <a:pt x="8027" y="-1"/>
                </a:cubicBezTo>
                <a:lnTo>
                  <a:pt x="21600" y="16803"/>
                </a:lnTo>
                <a:lnTo>
                  <a:pt x="6736" y="32475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11" name="Arc 27"/>
          <p:cNvSpPr>
            <a:spLocks/>
          </p:cNvSpPr>
          <p:nvPr/>
        </p:nvSpPr>
        <p:spPr bwMode="auto">
          <a:xfrm rot="4867705" flipH="1" flipV="1">
            <a:off x="562769" y="2089944"/>
            <a:ext cx="1208088" cy="1600200"/>
          </a:xfrm>
          <a:custGeom>
            <a:avLst/>
            <a:gdLst>
              <a:gd name="T0" fmla="*/ 2147483647 w 35849"/>
              <a:gd name="T1" fmla="*/ 2147483647 h 21600"/>
              <a:gd name="T2" fmla="*/ 0 w 35849"/>
              <a:gd name="T3" fmla="*/ 2147483647 h 21600"/>
              <a:gd name="T4" fmla="*/ 2147483647 w 35849"/>
              <a:gd name="T5" fmla="*/ 0 h 21600"/>
              <a:gd name="T6" fmla="*/ 0 60000 65536"/>
              <a:gd name="T7" fmla="*/ 0 60000 65536"/>
              <a:gd name="T8" fmla="*/ 0 60000 65536"/>
              <a:gd name="T9" fmla="*/ 0 w 35849"/>
              <a:gd name="T10" fmla="*/ 0 h 21600"/>
              <a:gd name="T11" fmla="*/ 35849 w 358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49" h="21600" fill="none" extrusionOk="0">
                <a:moveTo>
                  <a:pt x="35848" y="12997"/>
                </a:moveTo>
                <a:cubicBezTo>
                  <a:pt x="31767" y="18414"/>
                  <a:pt x="25379" y="21599"/>
                  <a:pt x="18597" y="21599"/>
                </a:cubicBezTo>
                <a:cubicBezTo>
                  <a:pt x="10957" y="21599"/>
                  <a:pt x="3885" y="17564"/>
                  <a:pt x="0" y="10986"/>
                </a:cubicBezTo>
              </a:path>
              <a:path w="35849" h="21600" stroke="0" extrusionOk="0">
                <a:moveTo>
                  <a:pt x="35848" y="12997"/>
                </a:moveTo>
                <a:cubicBezTo>
                  <a:pt x="31767" y="18414"/>
                  <a:pt x="25379" y="21599"/>
                  <a:pt x="18597" y="21599"/>
                </a:cubicBezTo>
                <a:cubicBezTo>
                  <a:pt x="10957" y="21599"/>
                  <a:pt x="3885" y="17564"/>
                  <a:pt x="0" y="10986"/>
                </a:cubicBezTo>
                <a:lnTo>
                  <a:pt x="18597" y="0"/>
                </a:lnTo>
                <a:lnTo>
                  <a:pt x="35848" y="12997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428625" y="3363913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CoA-SH</a:t>
            </a:r>
          </a:p>
        </p:txBody>
      </p: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131763" y="395763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Long chain acylcarnitine</a:t>
            </a:r>
          </a:p>
        </p:txBody>
      </p:sp>
      <p:sp>
        <p:nvSpPr>
          <p:cNvPr id="118814" name="Rectangle 30"/>
          <p:cNvSpPr>
            <a:spLocks noChangeArrowheads="1"/>
          </p:cNvSpPr>
          <p:nvPr/>
        </p:nvSpPr>
        <p:spPr bwMode="auto">
          <a:xfrm>
            <a:off x="228600" y="58054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 u="sng">
                <a:solidFill>
                  <a:srgbClr val="000066"/>
                </a:solidFill>
                <a:latin typeface="Arial Black" charset="0"/>
                <a:cs typeface="Times New Roman" charset="0"/>
              </a:rPr>
              <a:t>CPT I</a:t>
            </a:r>
            <a:r>
              <a:rPr lang="en-US" sz="2800" b="1" i="0">
                <a:solidFill>
                  <a:srgbClr val="000066"/>
                </a:solidFill>
                <a:latin typeface="Arial Black" charset="0"/>
                <a:cs typeface="Times New Roman" charset="0"/>
              </a:rPr>
              <a:t> :</a:t>
            </a:r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228600" y="6234113"/>
            <a:ext cx="1830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carnitine palmitoyl </a:t>
            </a:r>
          </a:p>
          <a:p>
            <a:pPr algn="l" eaLnBrk="1" hangingPunct="1"/>
            <a:r>
              <a:rPr lang="en-US" sz="1400" b="1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transferase I</a:t>
            </a:r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155575" y="1997075"/>
            <a:ext cx="113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Long chain</a:t>
            </a:r>
          </a:p>
          <a:p>
            <a:pPr algn="ctr" eaLnBrk="1" hangingPunct="1"/>
            <a:r>
              <a:rPr lang="en-US" sz="1400" b="1" i="0">
                <a:solidFill>
                  <a:srgbClr val="FF0066"/>
                </a:solidFill>
                <a:latin typeface="Arial Rounded MT Bold" charset="0"/>
                <a:cs typeface="Times New Roman" charset="0"/>
              </a:rPr>
              <a:t>Acyl-CoA</a:t>
            </a: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201613" y="128588"/>
            <a:ext cx="1855787" cy="641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Cytosol</a:t>
            </a: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6092825" y="152400"/>
            <a:ext cx="2898775" cy="1066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Mitochondrial</a:t>
            </a:r>
          </a:p>
          <a:p>
            <a:pPr algn="ctr" eaLnBrk="1" hangingPunct="1"/>
            <a:r>
              <a:rPr lang="en-US" b="1" i="0">
                <a:solidFill>
                  <a:srgbClr val="000066"/>
                </a:solidFill>
                <a:latin typeface="Arial Rounded MT Bold" charset="0"/>
                <a:cs typeface="Times New Roman" charset="0"/>
              </a:rPr>
              <a:t>Matrix</a:t>
            </a:r>
          </a:p>
        </p:txBody>
      </p:sp>
      <p:sp>
        <p:nvSpPr>
          <p:cNvPr id="118819" name="Line 35"/>
          <p:cNvSpPr>
            <a:spLocks noChangeShapeType="1"/>
          </p:cNvSpPr>
          <p:nvPr/>
        </p:nvSpPr>
        <p:spPr bwMode="auto">
          <a:xfrm flipH="1">
            <a:off x="4800600" y="3505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820" name="Line 36"/>
          <p:cNvSpPr>
            <a:spLocks noChangeShapeType="1"/>
          </p:cNvSpPr>
          <p:nvPr/>
        </p:nvSpPr>
        <p:spPr bwMode="auto">
          <a:xfrm>
            <a:off x="2438400" y="41148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821" name="Line 37"/>
          <p:cNvSpPr>
            <a:spLocks noChangeShapeType="1"/>
          </p:cNvSpPr>
          <p:nvPr/>
        </p:nvSpPr>
        <p:spPr bwMode="auto">
          <a:xfrm flipV="1">
            <a:off x="3429000" y="3505200"/>
            <a:ext cx="1371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596900" y="25908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0">
                <a:solidFill>
                  <a:srgbClr val="000066"/>
                </a:solidFill>
                <a:latin typeface="Arial Black" charset="0"/>
                <a:cs typeface="Times New Roman" charset="0"/>
              </a:rPr>
              <a:t>CPT I</a:t>
            </a:r>
          </a:p>
        </p:txBody>
      </p:sp>
      <p:sp>
        <p:nvSpPr>
          <p:cNvPr id="118823" name="Arc 39"/>
          <p:cNvSpPr>
            <a:spLocks/>
          </p:cNvSpPr>
          <p:nvPr/>
        </p:nvSpPr>
        <p:spPr bwMode="auto">
          <a:xfrm rot="11046361" flipV="1">
            <a:off x="4676775" y="3505200"/>
            <a:ext cx="274638" cy="228600"/>
          </a:xfrm>
          <a:custGeom>
            <a:avLst/>
            <a:gdLst>
              <a:gd name="T0" fmla="*/ 0 w 19464"/>
              <a:gd name="T1" fmla="*/ 0 h 21600"/>
              <a:gd name="T2" fmla="*/ 2147483647 w 19464"/>
              <a:gd name="T3" fmla="*/ 2147483647 h 21600"/>
              <a:gd name="T4" fmla="*/ 0 w 19464"/>
              <a:gd name="T5" fmla="*/ 2147483647 h 21600"/>
              <a:gd name="T6" fmla="*/ 0 60000 65536"/>
              <a:gd name="T7" fmla="*/ 0 60000 65536"/>
              <a:gd name="T8" fmla="*/ 0 60000 65536"/>
              <a:gd name="T9" fmla="*/ 0 w 19464"/>
              <a:gd name="T10" fmla="*/ 0 h 21600"/>
              <a:gd name="T11" fmla="*/ 19464 w 194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4" h="21600" fill="none" extrusionOk="0">
                <a:moveTo>
                  <a:pt x="0" y="-1"/>
                </a:moveTo>
                <a:cubicBezTo>
                  <a:pt x="8299" y="-1"/>
                  <a:pt x="15865" y="4755"/>
                  <a:pt x="19463" y="12234"/>
                </a:cubicBezTo>
              </a:path>
              <a:path w="19464" h="21600" stroke="0" extrusionOk="0">
                <a:moveTo>
                  <a:pt x="0" y="-1"/>
                </a:moveTo>
                <a:cubicBezTo>
                  <a:pt x="8299" y="-1"/>
                  <a:pt x="15865" y="4755"/>
                  <a:pt x="19463" y="12234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8536" name="Text Box 40"/>
          <p:cNvSpPr txBox="1">
            <a:spLocks noChangeArrowheads="1"/>
          </p:cNvSpPr>
          <p:nvPr/>
        </p:nvSpPr>
        <p:spPr bwMode="auto">
          <a:xfrm>
            <a:off x="3451225" y="6580188"/>
            <a:ext cx="2273300" cy="27463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fr-FR" sz="1200" b="1" i="0">
                <a:solidFill>
                  <a:schemeClr val="bg1"/>
                </a:solidFill>
              </a:rPr>
              <a:t>Dr Georges Mouton  janvier </a:t>
            </a:r>
            <a:r>
              <a:rPr lang="ja-JP" altLang="fr-FR" sz="1200" b="1" i="0">
                <a:solidFill>
                  <a:schemeClr val="bg1"/>
                </a:solidFill>
              </a:rPr>
              <a:t>‘</a:t>
            </a:r>
            <a:r>
              <a:rPr lang="fr-FR" altLang="ja-JP" sz="1200" b="1" i="0">
                <a:solidFill>
                  <a:schemeClr val="bg1"/>
                </a:solidFill>
              </a:rPr>
              <a:t>06</a:t>
            </a:r>
            <a:endParaRPr lang="fr-FR" sz="12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3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 descr="15941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39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4140200" y="620713"/>
            <a:ext cx="4754563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HYPERTRIGLYCERIDEMIA</a:t>
            </a:r>
          </a:p>
        </p:txBody>
      </p: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250825" y="2276475"/>
            <a:ext cx="8642350" cy="43815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sz="35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Clinical studies have demonstrated an inverse correlation between thyroid status and plasma triglyceride levels. </a:t>
            </a:r>
            <a:r>
              <a:rPr lang="en-US" sz="35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(…) The identification of APOA5 as a T3 target gene provides a new potential mechanism whereby thyroid hormones can influence </a:t>
            </a:r>
            <a:r>
              <a:rPr lang="en-US" sz="35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triglyceride homeostasis</a:t>
            </a:r>
            <a:r>
              <a:rPr lang="en-US" sz="35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2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14535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2663"/>
            <a:ext cx="86868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5090" name="Rectangle 2"/>
          <p:cNvSpPr>
            <a:spLocks noChangeArrowheads="1"/>
          </p:cNvSpPr>
          <p:nvPr/>
        </p:nvSpPr>
        <p:spPr bwMode="auto">
          <a:xfrm>
            <a:off x="4495800" y="982663"/>
            <a:ext cx="4419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4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THYROID &amp; HOMOCYSTEINE</a:t>
            </a:r>
            <a:endParaRPr lang="en-US" sz="24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85093" name="Rectangle 5"/>
          <p:cNvSpPr>
            <a:spLocks noChangeArrowheads="1"/>
          </p:cNvSpPr>
          <p:nvPr/>
        </p:nvSpPr>
        <p:spPr bwMode="auto">
          <a:xfrm>
            <a:off x="250825" y="3551238"/>
            <a:ext cx="8642350" cy="3231654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6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RESULTS: In hyperthyroidism, plasma total homocysteine was low.</a:t>
            </a:r>
          </a:p>
          <a:p>
            <a:pPr algn="just" eaLnBrk="1" hangingPunct="1">
              <a:defRPr/>
            </a:pPr>
            <a:endParaRPr lang="fr-FR" sz="2000" b="1" i="0" dirty="0"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  <a:p>
            <a:pPr algn="just" eaLnBrk="1" hangingPunct="1">
              <a:defRPr/>
            </a:pPr>
            <a:r>
              <a:rPr lang="en-US" sz="36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CONCLUSION: Plasma total </a:t>
            </a: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homocysteine</a:t>
            </a:r>
            <a:r>
              <a:rPr lang="en-US" sz="36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changes according to thyroid status.</a:t>
            </a:r>
            <a:endParaRPr lang="fr-FR" sz="3600" b="1" i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250825" y="5157788"/>
            <a:ext cx="8642350" cy="156966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We found a higher plasma concentration of total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homocysteine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in patients with hypothyroidism than in healthy controls.</a:t>
            </a:r>
            <a:endParaRPr lang="fr-FR" sz="32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23907" name="Picture 3" descr="47-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4895850"/>
          </a:xfrm>
          <a:noFill/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886200" y="190500"/>
            <a:ext cx="5002213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HYPERHOMOCYSTEINEMIA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1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47-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5113"/>
            <a:ext cx="8642350" cy="4840287"/>
          </a:xfrm>
          <a:noFill/>
        </p:spPr>
      </p:pic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250825" y="5133975"/>
            <a:ext cx="8642350" cy="14954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3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CONCLUSIONS: Hypothyroidism may be a treatable cause of </a:t>
            </a:r>
            <a:r>
              <a:rPr lang="en-US" sz="23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hyperhomocysteinemia</a:t>
            </a:r>
            <a:r>
              <a:rPr lang="en-US" sz="23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and elevated plasma homocysteine levels may be an independent risk factor for the </a:t>
            </a:r>
            <a:r>
              <a:rPr lang="en-US" sz="23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accelerated atherosclerosis </a:t>
            </a:r>
            <a:r>
              <a:rPr lang="en-US" sz="23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seen in primary hypothyroidism.</a:t>
            </a:r>
            <a:endParaRPr lang="fr-FR" sz="23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886200" y="242888"/>
            <a:ext cx="5002213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HYPERHOMOCYSTEINEMIA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47-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6075"/>
            <a:ext cx="8642350" cy="4911725"/>
          </a:xfrm>
          <a:noFill/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50825" y="5289550"/>
            <a:ext cx="8642350" cy="11874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Hyperhomocysteinemia</a:t>
            </a:r>
            <a:r>
              <a:rPr lang="en-US" sz="2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and </a:t>
            </a:r>
            <a:r>
              <a:rPr lang="en-US" sz="2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hypercholesterolemia</a:t>
            </a:r>
            <a:r>
              <a:rPr lang="en-US" sz="2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could help to explain the increased risk for</a:t>
            </a:r>
            <a:r>
              <a:rPr lang="en-US" sz="2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arteriosclerotic coronary artery disease </a:t>
            </a:r>
            <a:r>
              <a:rPr lang="en-US" sz="2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 hypothyroidism.</a:t>
            </a:r>
            <a:endParaRPr lang="fr-FR" sz="24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92550" y="338138"/>
            <a:ext cx="5002213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HYPERHOMOCYSTEINEMIA</a:t>
            </a:r>
          </a:p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HYPERCHOLESTEROLEMIA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5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 descr="12097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1700" name="Rectangle 4"/>
          <p:cNvSpPr>
            <a:spLocks noChangeArrowheads="1"/>
          </p:cNvSpPr>
          <p:nvPr/>
        </p:nvSpPr>
        <p:spPr bwMode="auto">
          <a:xfrm>
            <a:off x="3892550" y="188913"/>
            <a:ext cx="5002213" cy="1373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HYPERHOMOCYSTEINEMIA</a:t>
            </a:r>
          </a:p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HYPERCHOLESTEROLEMIA</a:t>
            </a:r>
          </a:p>
          <a:p>
            <a:pPr algn="ctr" eaLnBrk="1" hangingPunct="1">
              <a:defRPr/>
            </a:pPr>
            <a:r>
              <a:rPr lang="en-US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HYPERTENSION</a:t>
            </a:r>
          </a:p>
        </p:txBody>
      </p:sp>
      <p:sp>
        <p:nvSpPr>
          <p:cNvPr id="1181703" name="Rectangle 7"/>
          <p:cNvSpPr>
            <a:spLocks noChangeArrowheads="1"/>
          </p:cNvSpPr>
          <p:nvPr/>
        </p:nvSpPr>
        <p:spPr bwMode="auto">
          <a:xfrm>
            <a:off x="250825" y="2998788"/>
            <a:ext cx="8642350" cy="370768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We conclude that subclinical hypothyroidism in middle-aged women is associated with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hypertension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hypertriglyceridemia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and elevated TC/HDL-C ratio. This may increase the risk of accelerated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atherosclerosis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and premature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coronary artery disease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in some patients.</a:t>
            </a:r>
            <a:endParaRPr lang="en-US" sz="66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6981" name="Rectangle 9"/>
          <p:cNvSpPr>
            <a:spLocks noChangeArrowheads="1"/>
          </p:cNvSpPr>
          <p:nvPr/>
        </p:nvSpPr>
        <p:spPr bwMode="auto">
          <a:xfrm>
            <a:off x="250825" y="193675"/>
            <a:ext cx="3641725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15929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642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80" name="Rectangle 4"/>
          <p:cNvSpPr>
            <a:spLocks noChangeArrowheads="1"/>
          </p:cNvSpPr>
          <p:nvPr/>
        </p:nvSpPr>
        <p:spPr bwMode="auto">
          <a:xfrm>
            <a:off x="250825" y="2420938"/>
            <a:ext cx="8642350" cy="43211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CONCLUSIONS: Patients with subclinical hypothyroidism exhibit increased plasma PAF-AH activity and low HDL-associated PAF-AH activity. Levothyroxine induces a significant increase in HDL-PAF-AH activity. This action may represent a 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potential </a:t>
            </a:r>
            <a:r>
              <a:rPr lang="en-US" sz="3300" b="1" i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antiatherogenic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effect of thyroid replacement therapy</a:t>
            </a: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048581" name="Rectangle 5"/>
          <p:cNvSpPr>
            <a:spLocks noChangeArrowheads="1"/>
          </p:cNvSpPr>
          <p:nvPr/>
        </p:nvSpPr>
        <p:spPr bwMode="auto">
          <a:xfrm>
            <a:off x="3757613" y="115888"/>
            <a:ext cx="5135562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ANTIATHEROGENIC EFFECT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7" name="Rectangle 3"/>
          <p:cNvSpPr>
            <a:spLocks noChangeArrowheads="1"/>
          </p:cNvSpPr>
          <p:nvPr/>
        </p:nvSpPr>
        <p:spPr bwMode="auto">
          <a:xfrm>
            <a:off x="228600" y="2708275"/>
            <a:ext cx="8753475" cy="39417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defRPr/>
            </a:pP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CONCLUSION: Subclinical hypothyroidism is a strong indicator of risk for </a:t>
            </a:r>
            <a:r>
              <a:rPr lang="en-US" sz="4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atherosclerosis</a:t>
            </a: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4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myocardial infarction</a:t>
            </a: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in elderly women.</a:t>
            </a:r>
            <a:r>
              <a:rPr lang="en-US" sz="440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110595" name="Picture 5" descr="1058118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38175"/>
            <a:ext cx="8775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6" descr="1058118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8438"/>
            <a:ext cx="4819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9028" name="Rectangle 4"/>
          <p:cNvSpPr>
            <a:spLocks noChangeArrowheads="1"/>
          </p:cNvSpPr>
          <p:nvPr/>
        </p:nvSpPr>
        <p:spPr bwMode="auto">
          <a:xfrm>
            <a:off x="5019675" y="188913"/>
            <a:ext cx="3962400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ATHEROSCLEROSIS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75320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12205333_F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363"/>
            <a:ext cx="868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0467" name="Rectangle 3"/>
          <p:cNvSpPr>
            <a:spLocks noChangeArrowheads="1"/>
          </p:cNvSpPr>
          <p:nvPr/>
        </p:nvSpPr>
        <p:spPr bwMode="auto">
          <a:xfrm>
            <a:off x="5157788" y="692150"/>
            <a:ext cx="376713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ANTIATHEROGENIC EFFECT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70468" name="Rectangle 4"/>
          <p:cNvSpPr>
            <a:spLocks noChangeArrowheads="1"/>
          </p:cNvSpPr>
          <p:nvPr/>
        </p:nvSpPr>
        <p:spPr bwMode="auto">
          <a:xfrm>
            <a:off x="228600" y="2144713"/>
            <a:ext cx="8686800" cy="45243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Thyroid hormones increase the expression of LDL receptors on the hepatocytes, and increase the activity of lipid-lowering liver enzymes, resulting in a 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reduction in low-density lipoprotein levels</a:t>
            </a: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Thyroid hormones also 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expression of </a:t>
            </a:r>
            <a:r>
              <a:rPr lang="en-US" sz="3300" b="1" i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apolipoprotein</a:t>
            </a: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A1, a major component of </a:t>
            </a:r>
            <a:r>
              <a:rPr lang="en-US" sz="33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high-density lipoprotein</a:t>
            </a:r>
            <a:r>
              <a:rPr lang="en-US" sz="33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29029" name="Picture 6" descr="12205333_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557338"/>
            <a:ext cx="2093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69085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15762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13"/>
            <a:ext cx="8686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8850" name="Rectangle 2"/>
          <p:cNvSpPr>
            <a:spLocks noChangeArrowheads="1"/>
          </p:cNvSpPr>
          <p:nvPr/>
        </p:nvSpPr>
        <p:spPr bwMode="auto">
          <a:xfrm>
            <a:off x="5157788" y="2384425"/>
            <a:ext cx="375761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ANTIATHEROGENIC EFFECT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58851" name="Rectangle 3"/>
          <p:cNvSpPr>
            <a:spLocks noChangeArrowheads="1"/>
          </p:cNvSpPr>
          <p:nvPr/>
        </p:nvSpPr>
        <p:spPr bwMode="auto">
          <a:xfrm>
            <a:off x="228600" y="2854325"/>
            <a:ext cx="8686800" cy="39087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en-US" sz="32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aim of our study was to assess the </a:t>
            </a:r>
            <a:r>
              <a:rPr lang="en-US" sz="32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changes in serum lipid profiles</a:t>
            </a:r>
            <a:r>
              <a:rPr lang="en-US" sz="32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after replacement therapy with L-T4 in patients with subclinical hypothyroidism (SCH), and to see whether there is an improvement in dyslipidemia based cardiovascular risk.</a:t>
            </a:r>
          </a:p>
        </p:txBody>
      </p:sp>
    </p:spTree>
    <p:extLst>
      <p:ext uri="{BB962C8B-B14F-4D97-AF65-F5344CB8AC3E}">
        <p14:creationId xmlns:p14="http://schemas.microsoft.com/office/powerpoint/2010/main" val="2549810762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80" name="Rectangle 8"/>
          <p:cNvSpPr>
            <a:spLocks noChangeArrowheads="1"/>
          </p:cNvSpPr>
          <p:nvPr/>
        </p:nvSpPr>
        <p:spPr bwMode="auto">
          <a:xfrm>
            <a:off x="228600" y="2854325"/>
            <a:ext cx="8686800" cy="38893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Total cholesterol (TC), LDL-cholesterol (LDL-C) levels and the TC/HDL-C ratio were reduced significantly after 6-month replacement therapy (-10.5%, p &lt; 0.01; -14.7%, p &lt; 0.001, respectively; TC/HDL-C from 4.8 to 4.1, p &lt; 0.01).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2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In conclusion, </a:t>
            </a:r>
            <a:r>
              <a:rPr lang="en-US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even mild elevations of TSH </a:t>
            </a:r>
            <a:r>
              <a:rPr lang="en-US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are associated with changes in lipid profile significant enough to raise the</a:t>
            </a:r>
            <a:r>
              <a:rPr lang="en-US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cardiovascular risk </a:t>
            </a:r>
            <a:r>
              <a:rPr lang="en-US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ratio</a:t>
            </a:r>
            <a:r>
              <a:rPr lang="en-US" sz="2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, and </a:t>
            </a:r>
            <a:r>
              <a:rPr lang="en-US" sz="2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these changes are corrected once the patients have been rendered </a:t>
            </a:r>
            <a:r>
              <a:rPr lang="en-US" sz="2400" b="1" i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euthyroid</a:t>
            </a:r>
            <a:r>
              <a:rPr lang="en-US" sz="2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131075" name="Picture 9" descr="15762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13"/>
            <a:ext cx="8686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9883" name="Rectangle 11"/>
          <p:cNvSpPr>
            <a:spLocks noChangeArrowheads="1"/>
          </p:cNvSpPr>
          <p:nvPr/>
        </p:nvSpPr>
        <p:spPr bwMode="auto">
          <a:xfrm>
            <a:off x="5157788" y="2384425"/>
            <a:ext cx="375761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ANTIATHEROGENIC EFFECT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02201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45000" r="38933" b="34000"/>
          <a:stretch>
            <a:fillRect/>
          </a:stretch>
        </p:blipFill>
        <p:spPr bwMode="auto">
          <a:xfrm>
            <a:off x="206375" y="87313"/>
            <a:ext cx="87312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2079625"/>
            <a:ext cx="8731250" cy="47037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Subclinical hypothyroidism treated by L-thyroxin leads to a </a:t>
            </a: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significant improvement in cardiovascular (CV) risk factors</a:t>
            </a: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and </a:t>
            </a: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symptoms of tiredness</a:t>
            </a:r>
            <a:r>
              <a:rPr lang="en-US" sz="36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</a:t>
            </a:r>
            <a:r>
              <a:rPr lang="en-US" sz="36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CV risk factor reduction is related to the increased level of achieved free T</a:t>
            </a:r>
            <a:r>
              <a:rPr lang="en-US" sz="3600" b="1" i="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  <a:r>
              <a:rPr lang="en-US" sz="36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concentration.</a:t>
            </a:r>
            <a:r>
              <a:rPr lang="en-US" sz="3600" dirty="0">
                <a:latin typeface="Arial" charset="0"/>
              </a:rPr>
              <a:t> 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5202238" y="455613"/>
            <a:ext cx="373538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ANTIATHEROGENIC EFFECT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886936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5562600" y="873125"/>
            <a:ext cx="3505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INCREASED QT INTERVAL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2222500"/>
            <a:ext cx="8731250" cy="44021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OBJECTIVE: </a:t>
            </a:r>
            <a:r>
              <a:rPr lang="en-US" sz="3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Increased QT interval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dispersion has been detected to be directly related to thyroid-stimulating hormone (TSH) levels in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overt hypothyroidism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, however not much is known about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(SH). </a:t>
            </a:r>
          </a:p>
          <a:p>
            <a:pPr algn="just">
              <a:defRPr/>
            </a:pPr>
            <a:endParaRPr lang="en-US" sz="10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CONCLUSION:</a:t>
            </a:r>
          </a:p>
          <a:p>
            <a:pPr algn="just">
              <a:defRPr/>
            </a:pP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We detected </a:t>
            </a:r>
            <a:r>
              <a:rPr lang="en-US" sz="3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prolonged QT 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among SH cases. The differences in QT were corrected when TSH levels of &gt;10 mIU/l returned to normal.</a:t>
            </a:r>
          </a:p>
        </p:txBody>
      </p:sp>
    </p:spTree>
    <p:extLst>
      <p:ext uri="{BB962C8B-B14F-4D97-AF65-F5344CB8AC3E}">
        <p14:creationId xmlns:p14="http://schemas.microsoft.com/office/powerpoint/2010/main" val="243533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8425"/>
            <a:ext cx="87312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6102350" y="785813"/>
            <a:ext cx="28194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CORONARY ARTERY CALCIUM SCORES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2079625"/>
            <a:ext cx="8731250" cy="46548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3000"/>
              </a:lnSpc>
              <a:defRPr/>
            </a:pP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BACKGROUND: Considerable evidence suggests that </a:t>
            </a:r>
            <a:r>
              <a:rPr lang="en-US" sz="32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hypothyroidism 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could promote atherosclerotic vascular changes.  In multivariate regression analysis,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coronary artery calcium scores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was negatively correlated with FT4 levels. CONCLUSION: FT4 levels were inversely associated with </a:t>
            </a:r>
            <a:r>
              <a:rPr lang="en-US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coronary artery calcification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in </a:t>
            </a:r>
            <a:r>
              <a:rPr lang="en-US" sz="32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euthyroid healthy subjects</a:t>
            </a:r>
            <a:r>
              <a:rPr lang="en-US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9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75"/>
            <a:ext cx="872648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6934200" y="741363"/>
            <a:ext cx="20034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MYOCARDIAL PERFUSION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1854200"/>
            <a:ext cx="8731250" cy="49053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8000"/>
              </a:lnSpc>
              <a:defRPr/>
            </a:pPr>
            <a:r>
              <a:rPr lang="en-US" sz="2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Myocardial perfusion 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at rest and at the peak of stress test was significantly lower in the </a:t>
            </a:r>
            <a:r>
              <a:rPr lang="en-US" sz="29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 (SH) patients 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as compared to the controls. Intima-media thickness values negatively correlated with the </a:t>
            </a:r>
            <a:r>
              <a:rPr lang="en-US" sz="2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myocardial perfusion 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index at the peak of stress. CONCLUSIONS: In patients with </a:t>
            </a:r>
            <a:r>
              <a:rPr lang="en-US" sz="29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, contrast-enhanced echocardiographic examination revealed </a:t>
            </a:r>
            <a:r>
              <a:rPr lang="en-US" sz="2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myocardial hypoperfusion 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increased intima-media thickness</a:t>
            </a:r>
            <a:r>
              <a:rPr lang="en-US" sz="2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7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1892300"/>
            <a:ext cx="8731250" cy="48942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Our article suggests that </a:t>
            </a:r>
            <a:r>
              <a:rPr lang="en-US" sz="39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</a:t>
            </a: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can lead to </a:t>
            </a:r>
            <a:r>
              <a:rPr lang="en-US" sz="3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coagulation disorders</a:t>
            </a: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US" sz="3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deep venous thrombosis</a:t>
            </a: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which can explain some cases of </a:t>
            </a:r>
            <a:r>
              <a:rPr lang="en-US" sz="3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sudden death</a:t>
            </a: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associated with </a:t>
            </a:r>
            <a:r>
              <a:rPr lang="en-US" sz="39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pulmonary embolism</a:t>
            </a:r>
            <a:r>
              <a:rPr lang="en-US" sz="39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without other significant risk factors.</a:t>
            </a:r>
          </a:p>
        </p:txBody>
      </p:sp>
      <p:pic>
        <p:nvPicPr>
          <p:cNvPr id="140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8425"/>
            <a:ext cx="87344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7015163" y="1103313"/>
            <a:ext cx="19050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DEEP VEIN THROMBOSIS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5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06375" y="1779588"/>
            <a:ext cx="8731250" cy="47101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5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Hypothyroidism </a:t>
            </a:r>
            <a:r>
              <a:rPr lang="en-US" sz="5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is a </a:t>
            </a:r>
            <a:r>
              <a:rPr lang="en-US" sz="5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procoagulant state</a:t>
            </a:r>
            <a:r>
              <a:rPr lang="en-US" sz="5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This highlights that </a:t>
            </a:r>
            <a:r>
              <a:rPr lang="en-US" sz="5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hypothyroidism </a:t>
            </a:r>
            <a:r>
              <a:rPr lang="en-US" sz="5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can present as euvolemic hyponatremia and </a:t>
            </a:r>
            <a:r>
              <a:rPr lang="en-US" sz="5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deep vein thrombosis</a:t>
            </a:r>
            <a:r>
              <a:rPr lang="en-US" sz="5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41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98450"/>
            <a:ext cx="87312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7032625" y="920750"/>
            <a:ext cx="19050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DEEP VEIN THROMBOSIS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4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7-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4450"/>
            <a:ext cx="8642350" cy="5545138"/>
          </a:xfrm>
          <a:noFill/>
        </p:spPr>
      </p:pic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250825" y="5626100"/>
            <a:ext cx="8642350" cy="11874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Hypothyroidism is associated with</a:t>
            </a:r>
            <a:r>
              <a:rPr lang="en-US" sz="2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increased cardiovascular morbidity</a:t>
            </a:r>
            <a:r>
              <a:rPr lang="en-US" sz="2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which cannot be fully explained by the atherogenic lipid profile observed in these patients.</a:t>
            </a:r>
            <a:endParaRPr lang="fr-FR" sz="24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257800" y="44450"/>
            <a:ext cx="3630613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CARDIOVASCULAR</a:t>
            </a:r>
          </a:p>
          <a:p>
            <a:pPr algn="ctr" eaLnBrk="1" hangingPunct="1">
              <a:defRPr/>
            </a:pPr>
            <a:r>
              <a:rPr lang="fr-FR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MORBIDITY</a:t>
            </a:r>
          </a:p>
        </p:txBody>
      </p:sp>
    </p:spTree>
    <p:extLst>
      <p:ext uri="{BB962C8B-B14F-4D97-AF65-F5344CB8AC3E}">
        <p14:creationId xmlns:p14="http://schemas.microsoft.com/office/powerpoint/2010/main" val="269627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250825" y="5300663"/>
            <a:ext cx="8642350" cy="137318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Evidence is emerging that as women age subclinical hypothyroidism predisposes them to </a:t>
            </a:r>
            <a:r>
              <a:rPr lang="en-US" sz="28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cardiovascular disease</a:t>
            </a:r>
            <a:r>
              <a:rPr lang="en-US" sz="28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endParaRPr lang="fr-FR" sz="2800" b="1" i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11619" name="Picture 3" descr="46-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5040312"/>
          </a:xfrm>
          <a:noFill/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5334000" y="190500"/>
            <a:ext cx="35814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CARDIOVASCULAR</a:t>
            </a:r>
          </a:p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DISEASE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9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ChangeArrowheads="1"/>
          </p:cNvSpPr>
          <p:nvPr/>
        </p:nvSpPr>
        <p:spPr bwMode="auto">
          <a:xfrm>
            <a:off x="228600" y="2889250"/>
            <a:ext cx="8686800" cy="376513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en-GB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 euthyroid subjects it has been observed that serum thyroid hormone concentrations have an impact on </a:t>
            </a:r>
            <a:r>
              <a:rPr lang="en-GB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cardiovascular health</a:t>
            </a:r>
            <a:r>
              <a:rPr lang="en-GB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Low free T</a:t>
            </a:r>
            <a:r>
              <a:rPr lang="en-GB" sz="3200" b="1" i="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GB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concentration was found to be an independent risk factor for </a:t>
            </a:r>
            <a:r>
              <a:rPr lang="en-GB" sz="32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atherosclerosis</a:t>
            </a:r>
            <a:r>
              <a:rPr lang="en-GB" sz="32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in euthyroid subjects.</a:t>
            </a:r>
          </a:p>
        </p:txBody>
      </p:sp>
      <p:pic>
        <p:nvPicPr>
          <p:cNvPr id="112643" name="Picture 3" descr="art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1613"/>
            <a:ext cx="86423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28" name="Rectangle 4"/>
          <p:cNvSpPr>
            <a:spLocks noChangeArrowheads="1"/>
          </p:cNvSpPr>
          <p:nvPr/>
        </p:nvSpPr>
        <p:spPr bwMode="auto">
          <a:xfrm>
            <a:off x="1646238" y="209550"/>
            <a:ext cx="3781425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83421252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2055813"/>
            <a:ext cx="8731250" cy="47085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INTRODUCTION: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 (SH)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has been associated recently to </a:t>
            </a:r>
            <a:r>
              <a:rPr lang="en-US" sz="3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cardiovascular diseases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RESULTS: In Spain, approximately 2,767,124 people have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These subjects suffer approximately </a:t>
            </a:r>
            <a:r>
              <a:rPr lang="en-US" sz="3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12,608 cardiac events and 1,388 deaths a year 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attributed to their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CONCLUSION: </a:t>
            </a:r>
            <a:r>
              <a:rPr lang="en-US" sz="30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Subclinical hypothyroidism 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is a silent disease which </a:t>
            </a:r>
            <a:r>
              <a:rPr lang="en-US" sz="30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considerably increases the burden of disease</a:t>
            </a:r>
            <a:r>
              <a:rPr lang="en-US" sz="3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36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76200"/>
            <a:ext cx="87391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6270625" y="806450"/>
            <a:ext cx="26670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CARDIOVASCULAR DISEASES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206375" y="1898650"/>
            <a:ext cx="8731250" cy="48021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4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Hypothyroid patients</a:t>
            </a:r>
            <a:r>
              <a:rPr lang="en-US" sz="3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usually show </a:t>
            </a:r>
            <a:r>
              <a:rPr lang="en-US" sz="3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higher levels of total cholesterol, low-density lipoproteins (LDL), triglycerides, and other lipid molecules</a:t>
            </a:r>
            <a:r>
              <a:rPr lang="en-US" sz="3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associated with </a:t>
            </a:r>
            <a:r>
              <a:rPr lang="en-US" sz="3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 disease</a:t>
            </a:r>
            <a:r>
              <a:rPr lang="en-US" sz="3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The current review updates us with the recent progress in the </a:t>
            </a:r>
            <a:r>
              <a:rPr lang="en-US" sz="34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hypothyroidism </a:t>
            </a:r>
            <a:r>
              <a:rPr lang="en-US" sz="3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area </a:t>
            </a:r>
            <a:r>
              <a:rPr lang="en-US" sz="3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especially in relation to its connecting link with the </a:t>
            </a:r>
            <a:r>
              <a:rPr lang="en-US" sz="3400" b="1" i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 disease</a:t>
            </a:r>
            <a:r>
              <a:rPr lang="en-US" sz="3400" b="1" i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38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8913"/>
            <a:ext cx="8731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6270625" y="830263"/>
            <a:ext cx="26670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0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CARDIOVASCULAR DISEASES</a:t>
            </a:r>
            <a:endParaRPr lang="fr-FR" sz="20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506538"/>
            <a:ext cx="8686800" cy="520858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ts val="4975"/>
              </a:lnSpc>
              <a:defRPr/>
            </a:pP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Patients with </a:t>
            </a:r>
            <a:r>
              <a:rPr lang="en-US" sz="44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subclinical hypothyroidism</a:t>
            </a: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may have </a:t>
            </a:r>
            <a:r>
              <a:rPr lang="en-US" sz="4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increased levels of total and HDL cholesterol</a:t>
            </a: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which are less pronounced than in overt disease but predispose these patients to the development of </a:t>
            </a:r>
            <a:r>
              <a:rPr lang="en-US" sz="44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severe cardiac disease</a:t>
            </a:r>
            <a:r>
              <a:rPr lang="en-US" sz="44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39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175"/>
            <a:ext cx="86868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02238" y="911225"/>
            <a:ext cx="368935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BE" sz="28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CARDIAC DISEASE</a:t>
            </a:r>
            <a:endParaRPr lang="fr-FR" sz="2800" b="1" i="0">
              <a:solidFill>
                <a:srgbClr val="CC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9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ChangeArrowheads="1"/>
          </p:cNvSpPr>
          <p:nvPr/>
        </p:nvSpPr>
        <p:spPr bwMode="auto">
          <a:xfrm>
            <a:off x="228600" y="1906588"/>
            <a:ext cx="8686800" cy="48291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en-GB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Subjects with TSH values in the upper normal range had </a:t>
            </a:r>
            <a:r>
              <a:rPr lang="en-GB" sz="31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endothelial dysfunction</a:t>
            </a:r>
            <a:r>
              <a:rPr lang="en-GB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en-GB" sz="3100" b="1" i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hypercholesterolemia</a:t>
            </a:r>
            <a:r>
              <a:rPr lang="en-GB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Treatment with levothyroxine improved lipid profiles of hyperlipidemic patients with serum </a:t>
            </a:r>
            <a:r>
              <a:rPr lang="en-GB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TSH concentrations in the</a:t>
            </a:r>
            <a:r>
              <a:rPr lang="en-GB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3100" b="1" i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upper normal range</a:t>
            </a:r>
            <a:r>
              <a:rPr lang="en-GB" sz="31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, whereas no significant effects were observed in patients with low-normal TSH values.</a:t>
            </a:r>
          </a:p>
        </p:txBody>
      </p:sp>
      <p:pic>
        <p:nvPicPr>
          <p:cNvPr id="1136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r="39583" b="54587"/>
          <a:stretch>
            <a:fillRect/>
          </a:stretch>
        </p:blipFill>
        <p:spPr bwMode="auto">
          <a:xfrm>
            <a:off x="250825" y="142875"/>
            <a:ext cx="86645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53" name="Rectangle 5"/>
          <p:cNvSpPr>
            <a:spLocks noChangeArrowheads="1"/>
          </p:cNvSpPr>
          <p:nvPr/>
        </p:nvSpPr>
        <p:spPr bwMode="auto">
          <a:xfrm>
            <a:off x="4954588" y="142875"/>
            <a:ext cx="3960812" cy="427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200" b="1" i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HYPERCHOLESTEROLEMIA</a:t>
            </a:r>
          </a:p>
        </p:txBody>
      </p:sp>
    </p:spTree>
    <p:extLst>
      <p:ext uri="{BB962C8B-B14F-4D97-AF65-F5344CB8AC3E}">
        <p14:creationId xmlns:p14="http://schemas.microsoft.com/office/powerpoint/2010/main" val="196816167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1230</Words>
  <Application>Microsoft Macintosh PowerPoint</Application>
  <PresentationFormat>Présentation à l'écran (4:3)</PresentationFormat>
  <Paragraphs>98</Paragraphs>
  <Slides>28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Georges MOUTON</dc:creator>
  <cp:lastModifiedBy>Georges MOUTON</cp:lastModifiedBy>
  <cp:revision>2</cp:revision>
  <dcterms:created xsi:type="dcterms:W3CDTF">2016-03-05T11:20:05Z</dcterms:created>
  <dcterms:modified xsi:type="dcterms:W3CDTF">2016-03-05T11:28:52Z</dcterms:modified>
</cp:coreProperties>
</file>